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1EFA-6212-461B-AAA6-1BC40CBFE0B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9DC2-53AD-42FF-AF48-80FCD260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Antimicrobial chemotherapy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Dr. </a:t>
            </a:r>
            <a:r>
              <a:rPr lang="en-US" sz="4000" dirty="0" err="1" smtClean="0"/>
              <a:t>Haider</a:t>
            </a:r>
            <a:r>
              <a:rPr lang="en-US" sz="4000" dirty="0" smtClean="0"/>
              <a:t> Abdul-Lateef </a:t>
            </a:r>
            <a:r>
              <a:rPr lang="en-US" sz="4000" dirty="0" err="1" smtClean="0"/>
              <a:t>Mousa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95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9983" y="1751526"/>
            <a:ext cx="58985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</a:rPr>
              <a:t>Disruption of cell membranes</a:t>
            </a:r>
          </a:p>
          <a:p>
            <a:pPr lvl="1">
              <a:defRPr/>
            </a:pPr>
            <a:r>
              <a:rPr lang="en-US" sz="2800" b="1" dirty="0" err="1"/>
              <a:t>Polymyxin</a:t>
            </a:r>
            <a:endParaRPr lang="en-US" sz="2800" b="1" dirty="0"/>
          </a:p>
          <a:p>
            <a:pPr lvl="1">
              <a:defRPr/>
            </a:pPr>
            <a:r>
              <a:rPr lang="en-US" sz="2800" b="1" dirty="0"/>
              <a:t>Polyenes (anti-fungal agents)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3361386"/>
            <a:ext cx="8976575" cy="3271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5" y="100739"/>
            <a:ext cx="720000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811" y="21665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</a:rPr>
              <a:t>Inhibition of protein synthesis</a:t>
            </a:r>
          </a:p>
          <a:p>
            <a:pPr lvl="1">
              <a:defRPr/>
            </a:pPr>
            <a:r>
              <a:rPr lang="en-US" sz="2800" b="1" dirty="0"/>
              <a:t>Reversible inhibition (</a:t>
            </a:r>
            <a:r>
              <a:rPr lang="en-US" sz="2800" b="1" dirty="0" smtClean="0"/>
              <a:t>bacteriostatic</a:t>
            </a:r>
            <a:r>
              <a:rPr lang="en-US" sz="2800" b="1" dirty="0"/>
              <a:t>)</a:t>
            </a:r>
          </a:p>
          <a:p>
            <a:pPr lvl="2">
              <a:defRPr/>
            </a:pPr>
            <a:r>
              <a:rPr lang="en-US" sz="2800" b="1" dirty="0"/>
              <a:t>Chloramphenicol</a:t>
            </a:r>
          </a:p>
          <a:p>
            <a:pPr lvl="2">
              <a:defRPr/>
            </a:pPr>
            <a:r>
              <a:rPr lang="en-US" sz="2800" b="1" dirty="0"/>
              <a:t>The </a:t>
            </a:r>
            <a:r>
              <a:rPr lang="en-US" sz="2800" b="1" dirty="0" err="1"/>
              <a:t>tetracyclines</a:t>
            </a:r>
            <a:endParaRPr lang="en-US" sz="2800" b="1" dirty="0"/>
          </a:p>
          <a:p>
            <a:pPr lvl="2">
              <a:defRPr/>
            </a:pPr>
            <a:r>
              <a:rPr lang="en-US" sz="2800" b="1" dirty="0"/>
              <a:t>The macrolides (erythromycin)</a:t>
            </a:r>
          </a:p>
          <a:p>
            <a:pPr lvl="2">
              <a:defRPr/>
            </a:pPr>
            <a:r>
              <a:rPr lang="en-US" sz="2800" b="1" dirty="0"/>
              <a:t>Clindamycin</a:t>
            </a:r>
          </a:p>
          <a:p>
            <a:pPr lvl="2">
              <a:defRPr/>
            </a:pPr>
            <a:r>
              <a:rPr lang="en-US" sz="2800" b="1" dirty="0" err="1"/>
              <a:t>Streptogramins</a:t>
            </a:r>
            <a:endParaRPr lang="en-US" sz="2800" b="1" dirty="0"/>
          </a:p>
          <a:p>
            <a:pPr lvl="2">
              <a:defRPr/>
            </a:pPr>
            <a:r>
              <a:rPr lang="en-US" sz="2800" b="1" dirty="0"/>
              <a:t>Linezolid</a:t>
            </a:r>
          </a:p>
          <a:p>
            <a:pPr lvl="1">
              <a:defRPr/>
            </a:pPr>
            <a:r>
              <a:rPr lang="en-US" sz="2800" b="1" dirty="0"/>
              <a:t>Irreversible – the bactericidal aminoglycosides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96" y="336924"/>
            <a:ext cx="720000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8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275" y="355600"/>
            <a:ext cx="9144000" cy="501650"/>
          </a:xfrm>
        </p:spPr>
        <p:txBody>
          <a:bodyPr>
            <a:normAutofit fontScale="90000"/>
          </a:bodyPr>
          <a:lstStyle/>
          <a:p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-Lactam Antibiotics: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Penicillins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 and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Cephalosporins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5" y="1046006"/>
            <a:ext cx="9144000" cy="5345269"/>
          </a:xfrm>
        </p:spPr>
        <p:txBody>
          <a:bodyPr>
            <a:noAutofit/>
          </a:bodyPr>
          <a:lstStyle/>
          <a:p>
            <a:pPr marL="342900" lvl="0" indent="-34290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kumimoji="0" lang="en-US" alt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sym typeface="Symbol" panose="05050102010706020507" pitchFamily="18" charset="2"/>
              </a:rPr>
              <a:t>-Lactam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sym typeface="Symbol" panose="05050102010706020507" pitchFamily="18" charset="2"/>
              </a:rPr>
              <a:t> 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Symbol" panose="05050102010706020507" pitchFamily="18" charset="2"/>
              </a:rPr>
              <a:t>antibiotics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are one of the most important groups of antibiotics of all time</a:t>
            </a:r>
          </a:p>
          <a:p>
            <a:pPr marL="8064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Include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penicillins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cephalosporins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and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cephamycins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8064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Over half of all antibiotics used worldwide</a:t>
            </a:r>
          </a:p>
          <a:p>
            <a:pPr marL="342900" lvl="0" indent="-342900" algn="l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kumimoji="0" lang="en-US" altLang="en-US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Penicillins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 </a:t>
            </a:r>
          </a:p>
          <a:p>
            <a:pPr marL="8064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Discovered by Alexander Fleming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in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1928.</a:t>
            </a:r>
          </a:p>
          <a:p>
            <a:pPr marL="8064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Primarily effective against gram-positive bacteria</a:t>
            </a:r>
          </a:p>
          <a:p>
            <a:pPr marL="8064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Some synthetic forms are effective against some gram-negative bacteria</a:t>
            </a:r>
          </a:p>
          <a:p>
            <a:pPr marL="806450" lvl="1" indent="-285750" algn="l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Target cell wall synthesis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kumimoji="0" lang="en-US" altLang="en-US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Cephalosporins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825500" lvl="1" indent="-3175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Produced by fungus </a:t>
            </a:r>
            <a:r>
              <a:rPr kumimoji="0" lang="en-US" alt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Cephalosporium</a:t>
            </a:r>
            <a:endParaRPr kumimoji="0" lang="en-US" alt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825500" lvl="1" indent="-3175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Same mode of action as the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penicillins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520700" lvl="1" algn="l" eaLnBrk="0" fontAlgn="base" hangingPunct="0">
              <a:spcBef>
                <a:spcPct val="20000"/>
              </a:spcBef>
              <a:spcAft>
                <a:spcPct val="0"/>
              </a:spcAft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6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Antibacterial Antibiotics</a:t>
            </a:r>
            <a:b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Inhibitors of Cell Wall Synthesis: </a:t>
            </a:r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Penicillin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1" indent="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Natural and semisynthetic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contain β-lactam ring</a:t>
            </a:r>
          </a:p>
          <a:p>
            <a:pPr marL="273050" lvl="1" indent="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Natural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produced by </a:t>
            </a:r>
            <a:r>
              <a:rPr kumimoji="0" lang="en-US" alt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Penicillium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are effective against Gram + cocci and spirochetes</a:t>
            </a:r>
          </a:p>
          <a:p>
            <a:pPr marL="273050" lvl="1" indent="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Semisynthetic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made in laboratory by adding different side chains onto β-lactam ring 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anose="05050102010706020507" pitchFamily="18" charset="2"/>
              </a:rPr>
              <a:t>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penicillinase resistant and broader spectrum of activity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540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8371" cy="5629275"/>
          </a:xfrm>
        </p:spPr>
        <p:txBody>
          <a:bodyPr>
            <a:normAutofit/>
          </a:bodyPr>
          <a:lstStyle/>
          <a:p>
            <a:pPr marL="273050" marR="0" lvl="1" indent="0" defTabSz="914400" rtl="0" eaLnBrk="1" fontAlgn="base" latinLnBrk="0" hangingPunct="1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Penicillinase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" action="ppaction://noaction"/>
              </a:rPr>
              <a:t>β-lactamase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): bacterial enzyme that destroys natural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Penicillinase resistant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methicilin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replaced by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oxacilin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and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nafcilin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due to MRSA</a:t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Extended-spectrum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penicilins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Ampicilin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amoxicilin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;  new: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carboxypenicilins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and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ureidopenicillins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(also good against 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P. aeruginosa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  <a:b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091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Cephalosporins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lang="en-US" altLang="en-US" b="1" kern="0" dirty="0" smtClean="0">
                <a:solidFill>
                  <a:srgbClr val="000000"/>
                </a:solidFill>
                <a:latin typeface="Arial"/>
              </a:rPr>
              <a:t>Produced by Fungi 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of genus </a:t>
            </a:r>
            <a:r>
              <a:rPr lang="en-US" altLang="en-US" b="1" i="1" kern="0" dirty="0" err="1">
                <a:solidFill>
                  <a:srgbClr val="000000"/>
                </a:solidFill>
                <a:latin typeface="Arial"/>
              </a:rPr>
              <a:t>Cephalosporium</a:t>
            </a:r>
            <a:r>
              <a:rPr lang="en-US" altLang="en-US" b="1" i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altLang="en-US" b="1" i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 4 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Generations of </a:t>
            </a:r>
            <a:r>
              <a:rPr lang="en-US" altLang="en-US" b="1" kern="0" dirty="0" err="1" smtClean="0">
                <a:solidFill>
                  <a:srgbClr val="000000"/>
                </a:solidFill>
                <a:latin typeface="Arial"/>
              </a:rPr>
              <a:t>cephalosporins</a:t>
            </a:r>
            <a:r>
              <a:rPr lang="en-US" altLang="en-US" b="1" kern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.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First-generation: Narrow spectrum, gram-positive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Second-generation: Extended spectrum includes gram-negative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Third-generation: Includes pseudomonads; mostly injected, some oral.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Fourth-generation: Most extended spectrum </a:t>
            </a:r>
          </a:p>
          <a:p>
            <a:pPr marL="342900" lvl="0" indent="-3429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endParaRPr lang="en-US" altLang="en-US" b="1" kern="0" dirty="0" smtClean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342900" lvl="0" indent="-342900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endParaRPr lang="en-US" altLang="en-US" b="1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Cephalosporins</a:t>
            </a:r>
            <a:r>
              <a:rPr kumimoji="0" lang="en-US" alt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3700" b="0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lang="en-US" altLang="en-US" sz="3000" b="1" dirty="0">
                <a:solidFill>
                  <a:srgbClr val="0070C0"/>
                </a:solidFill>
                <a:latin typeface="Arial" panose="020B0604020202020204" pitchFamily="34" charset="0"/>
              </a:rPr>
              <a:t>Structure and mode of action resembles </a:t>
            </a:r>
            <a:r>
              <a:rPr lang="en-US" altLang="en-US" sz="3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penicilins</a:t>
            </a:r>
            <a:endParaRPr lang="en-US" altLang="en-US" sz="3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EC5B12"/>
              </a:buClr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More stable to bacterial </a:t>
            </a: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-lactamases </a:t>
            </a: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than </a:t>
            </a:r>
            <a:r>
              <a:rPr lang="en-US" altLang="en-US" sz="3000" dirty="0" err="1">
                <a:solidFill>
                  <a:srgbClr val="000000"/>
                </a:solidFill>
                <a:latin typeface="Arial" panose="020B0604020202020204" pitchFamily="34" charset="0"/>
              </a:rPr>
              <a:t>penicilins</a:t>
            </a:r>
            <a:endParaRPr lang="en-US" altLang="en-US" sz="3000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lvl="0" indent="0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EC5B12"/>
              </a:buClr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Broader spectrum </a:t>
            </a: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 </a:t>
            </a:r>
            <a:r>
              <a:rPr lang="en-US" altLang="en-US" sz="3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used against penicillin-resistant strains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Vancomycin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Glycopeptide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from </a:t>
            </a:r>
            <a:r>
              <a:rPr kumimoji="0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Streptomyces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lvl="1" indent="-2857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Inhibition of cell wall synthesis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Used to kill </a:t>
            </a:r>
            <a:r>
              <a:rPr lang="en-US" altLang="en-US" sz="3200" b="1" kern="0" dirty="0">
                <a:solidFill>
                  <a:srgbClr val="000000"/>
                </a:solidFill>
                <a:latin typeface="Arial"/>
              </a:rPr>
              <a:t>MRSA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</a:rPr>
              <a:t>(Methicillin-resistant Staphylococcus aureus)</a:t>
            </a:r>
            <a:endParaRPr kumimoji="0" lang="en-US" altLang="en-US" sz="3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lvl="1" indent="-2857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lvl="1" indent="-2857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8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Antibiotics from Prokaryotes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0825" lvl="0" indent="-250825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Many antibiotics effective against </a:t>
            </a:r>
            <a:r>
              <a:rPr lang="en-US" altLang="en-US" i="1" kern="0" dirty="0">
                <a:solidFill>
                  <a:srgbClr val="000000"/>
                </a:solidFill>
                <a:latin typeface="Arial"/>
                <a:ea typeface="ＭＳ Ｐゴシック"/>
              </a:rPr>
              <a:t>Bacteria</a:t>
            </a:r>
            <a:r>
              <a:rPr lang="en-US" alt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 are also produced by </a:t>
            </a:r>
            <a:r>
              <a:rPr lang="en-US" altLang="en-US" i="1" kern="0" dirty="0">
                <a:solidFill>
                  <a:srgbClr val="000000"/>
                </a:solidFill>
                <a:latin typeface="Arial"/>
                <a:ea typeface="ＭＳ Ｐゴシック"/>
              </a:rPr>
              <a:t>Bacteria</a:t>
            </a:r>
            <a:endParaRPr lang="en-US" altLang="en-US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Aminoglycosides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are antibiotics that contain amino sugars bonded by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glycosidic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linkage</a:t>
            </a:r>
          </a:p>
          <a:p>
            <a:pPr marL="1336675" lvl="2" indent="-2540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Examples: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Gentamicin, kanamycin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neomycin, amikacin</a:t>
            </a: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Not commonly used today</a:t>
            </a:r>
          </a:p>
          <a:p>
            <a:pPr marL="1336675" lvl="2" indent="-2540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Neurotoxicity and nephrotoxicity</a:t>
            </a:r>
          </a:p>
          <a:p>
            <a:pPr marL="1336675" lvl="2" indent="-2540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Considered reserve antibiotics for when other antibiotics fail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6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Antibiotics from </a:t>
            </a:r>
            <a:r>
              <a:rPr lang="en-US" alt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Prokaryotes,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0825" lvl="0" indent="-250825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lang="en-US" altLang="en-US" i="1" u="sng" kern="0" dirty="0">
                <a:solidFill>
                  <a:srgbClr val="FF0000"/>
                </a:solidFill>
                <a:latin typeface="Arial"/>
                <a:ea typeface="ＭＳ Ｐゴシック"/>
              </a:rPr>
              <a:t>Macrolides</a:t>
            </a:r>
            <a:r>
              <a:rPr lang="en-US" alt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 contain lactone rings bonded to 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sugars</a:t>
            </a:r>
            <a:endParaRPr lang="en-US" altLang="en-US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Example: erythromycin</a:t>
            </a: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Broad-spectrum antibiotic that targets the 50S subunit of ribosome</a:t>
            </a:r>
          </a:p>
          <a:p>
            <a:pPr marL="250825" lvl="0" indent="-250825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lang="en-US" altLang="en-US" i="1" u="sng" kern="0" dirty="0" err="1">
                <a:solidFill>
                  <a:srgbClr val="FF0000"/>
                </a:solidFill>
                <a:latin typeface="Arial"/>
                <a:ea typeface="ＭＳ Ｐゴシック"/>
              </a:rPr>
              <a:t>Tetracyclines</a:t>
            </a:r>
            <a:r>
              <a:rPr lang="en-US" alt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 contain four 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rings</a:t>
            </a:r>
            <a:endParaRPr lang="en-US" altLang="en-US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Widespread medical use in humans and animals</a:t>
            </a: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Broad-spectrum inhibition of protein synthesis</a:t>
            </a:r>
          </a:p>
          <a:p>
            <a:pPr marL="827088" lvl="1" indent="-317500" defTabSz="10191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Inhibits functioning of 30S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ribsomal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subunit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2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6" y="523312"/>
            <a:ext cx="113978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Learning Objectives</a:t>
            </a:r>
          </a:p>
          <a:p>
            <a:r>
              <a:rPr lang="en-US" sz="4400" dirty="0" smtClean="0"/>
              <a:t>•To understand how antibiotics work</a:t>
            </a:r>
          </a:p>
          <a:p>
            <a:r>
              <a:rPr lang="en-US" sz="4400" dirty="0" smtClean="0"/>
              <a:t>• To review how drug resistance develops in bacteria</a:t>
            </a:r>
          </a:p>
          <a:p>
            <a:r>
              <a:rPr lang="en-US" sz="4400" dirty="0" smtClean="0"/>
              <a:t>• T o summarize current status of antimicrobial resistance in selected bacteria</a:t>
            </a:r>
          </a:p>
          <a:p>
            <a:r>
              <a:rPr lang="en-US" sz="4400" dirty="0" smtClean="0"/>
              <a:t>• To understand how resistant organisms are detected in the clinical laboratory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25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Antifungal Drugs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Polyenes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, such as 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nystatin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amphotericin B,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for systemic fungal infections. Inhibition of </a:t>
            </a:r>
            <a:r>
              <a:rPr lang="en-US" altLang="en-US" kern="0" dirty="0" err="1">
                <a:solidFill>
                  <a:srgbClr val="000000"/>
                </a:solidFill>
                <a:latin typeface="Arial"/>
              </a:rPr>
              <a:t>ergosterol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synthesis </a:t>
            </a:r>
            <a:r>
              <a:rPr lang="en-US" altLang="en-US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 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fungicidal.  Nephrotoxic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lang="en-US" altLang="en-US" b="1" kern="0" dirty="0" err="1">
                <a:solidFill>
                  <a:srgbClr val="000000"/>
                </a:solidFill>
                <a:latin typeface="Arial"/>
              </a:rPr>
              <a:t>Griseofulvin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 from </a:t>
            </a:r>
            <a:r>
              <a:rPr lang="en-US" altLang="en-US" i="1" kern="0" dirty="0" err="1">
                <a:solidFill>
                  <a:srgbClr val="000000"/>
                </a:solidFill>
                <a:latin typeface="Arial"/>
              </a:rPr>
              <a:t>Penicillium</a:t>
            </a:r>
            <a:r>
              <a:rPr lang="en-US" altLang="en-US" i="1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Systemic/oral.  Binds to tubulin </a:t>
            </a:r>
            <a:r>
              <a:rPr lang="en-US" altLang="en-US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  </a:t>
            </a:r>
            <a:br>
              <a:rPr lang="en-US" altLang="en-US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</a:br>
            <a:r>
              <a:rPr lang="en-US" altLang="en-US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F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or </a:t>
            </a:r>
            <a:r>
              <a:rPr lang="en-US" altLang="en-US" i="1" kern="0" dirty="0">
                <a:solidFill>
                  <a:srgbClr val="000000"/>
                </a:solidFill>
                <a:latin typeface="Arial"/>
              </a:rPr>
              <a:t>Tineae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2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Antiviral Drugs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5280338"/>
          </a:xfrm>
        </p:spPr>
        <p:txBody>
          <a:bodyPr>
            <a:normAutofit fontScale="92500" lnSpcReduction="10000"/>
          </a:bodyPr>
          <a:lstStyle/>
          <a:p>
            <a:pPr marL="495300" lvl="0" indent="-495300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lang="en-US" altLang="en-US" sz="3200" kern="0" dirty="0">
                <a:solidFill>
                  <a:srgbClr val="000000"/>
                </a:solidFill>
                <a:latin typeface="Arial"/>
              </a:rPr>
              <a:t>Nucleoside analogs inhibit DNA synthesis</a:t>
            </a:r>
          </a:p>
          <a:p>
            <a:pPr marL="495300" lvl="0" indent="-495300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Acyclovir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</a:rPr>
              <a:t> and newer derivatives: Selective  inhibition of herpes virus replication.  Acyclovir conversion to nucleotide analog only in virus infected cells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 very little harm to uninfected cells!</a:t>
            </a:r>
          </a:p>
          <a:p>
            <a:pPr marL="495300" lvl="0" indent="-495300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lang="en-US" altLang="en-US" sz="3200" b="1" kern="0" dirty="0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Oseltamivir (Tamiflu)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is an antiviral medication used to treat and prevent influenza A and influenza B. It is a neuraminidase inhibitor, a competitive inhibitor of influenza's neuraminidase enzyme</a:t>
            </a: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.</a:t>
            </a:r>
          </a:p>
          <a:p>
            <a:pPr marL="495300" lvl="0" indent="-495300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lang="en-US" altLang="en-US" sz="3200" b="1" kern="0" dirty="0" err="1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Paxlovid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 (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nirmatrelvir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 tablets and ritonavir tablets), and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Arial"/>
                <a:sym typeface="Symbol" panose="05050102010706020507" pitchFamily="18" charset="2"/>
              </a:rPr>
              <a:t>molnupiravir</a:t>
            </a: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used for 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the treatment of mild-to-moderate coronavirus disease (COVID-19</a:t>
            </a:r>
            <a:r>
              <a:rPr lang="en-US" altLang="en-US" sz="3200" kern="0" dirty="0" smtClean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).</a:t>
            </a:r>
            <a:endParaRPr lang="en-US" altLang="en-US" sz="3200" kern="0" dirty="0" smtClean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495300" lvl="0" indent="-495300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None/>
            </a:pPr>
            <a:endParaRPr lang="en-US" altLang="en-US" sz="3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265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Antiprotozoan</a:t>
            </a:r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and </a:t>
            </a:r>
            <a:r>
              <a:rPr kumimoji="0" lang="en-US" alt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Antihelminthic</a:t>
            </a:r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Drugs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kumimoji="0" lang="en-US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</a:t>
            </a:r>
            <a:r>
              <a:rPr kumimoji="0" lang="en-US" alt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Antiprotozoan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Chloroquine: Malaria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Quinacrine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Giardia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Metronidazole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Flagyl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</a:t>
            </a:r>
            <a:r>
              <a:rPr lang="en-US" altLang="en-US" sz="2600" i="1" kern="0" dirty="0" smtClean="0">
                <a:solidFill>
                  <a:srgbClr val="000000"/>
                </a:solidFill>
                <a:latin typeface="Arial"/>
              </a:rPr>
              <a:t>Entamoeba </a:t>
            </a:r>
            <a:r>
              <a:rPr lang="en-US" altLang="en-US" sz="2600" i="1" kern="0" dirty="0" err="1" smtClean="0">
                <a:solidFill>
                  <a:srgbClr val="000000"/>
                </a:solidFill>
                <a:latin typeface="Arial"/>
              </a:rPr>
              <a:t>histolytica</a:t>
            </a:r>
            <a:r>
              <a:rPr kumimoji="0" lang="en-US" alt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Vaginitis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anaerobic bacteria 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>
                <a:srgbClr val="EC5B12"/>
              </a:buClr>
              <a:buNone/>
            </a:pPr>
            <a:r>
              <a:rPr kumimoji="0" lang="en-US" alt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</a:t>
            </a:r>
            <a:r>
              <a:rPr kumimoji="0" lang="en-US" altLang="en-US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Antihelminthic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Niclosamide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praziquantel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Tapeworm </a:t>
            </a:r>
          </a:p>
          <a:p>
            <a:pPr marL="342900" lvl="0" indent="-3429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Mebendazole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broadspectrum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antihelmintic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Ivermectin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nematodes, mites, lice . .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5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Antibiotic Assays to Guide Chemotherapy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008"/>
            <a:ext cx="11353800" cy="4901955"/>
          </a:xfrm>
        </p:spPr>
        <p:txBody>
          <a:bodyPr/>
          <a:lstStyle/>
          <a:p>
            <a:pPr lvl="1" fontAlgn="base">
              <a:spcBef>
                <a:spcPct val="55000"/>
              </a:spcBef>
              <a:spcAft>
                <a:spcPct val="0"/>
              </a:spcAft>
              <a:buClr>
                <a:srgbClr val="EC5B12"/>
              </a:buClr>
              <a:defRPr/>
            </a:pPr>
            <a:r>
              <a:rPr lang="en-US" sz="2800" b="1" kern="0" dirty="0">
                <a:solidFill>
                  <a:srgbClr val="0070C0"/>
                </a:solidFill>
                <a:latin typeface="Arial"/>
              </a:rPr>
              <a:t>Agar Disk Diffusion Method</a:t>
            </a:r>
            <a:r>
              <a:rPr lang="en-US" sz="2800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determines susceptibility of an organism to a series of antibiotics: </a:t>
            </a: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Kirby-Bauer </a:t>
            </a: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test</a:t>
            </a:r>
          </a:p>
          <a:p>
            <a:pPr lvl="1" fontAlgn="base">
              <a:spcBef>
                <a:spcPct val="55000"/>
              </a:spcBef>
              <a:spcAft>
                <a:spcPct val="0"/>
              </a:spcAft>
              <a:buClr>
                <a:srgbClr val="EC5B12"/>
              </a:buClr>
              <a:defRPr/>
            </a:pPr>
            <a:r>
              <a:rPr lang="en-US" altLang="en-US" sz="3200" b="1" dirty="0">
                <a:solidFill>
                  <a:srgbClr val="0070C0"/>
                </a:solidFill>
              </a:rPr>
              <a:t>Dilution Susceptibility Tests</a:t>
            </a:r>
            <a:r>
              <a:rPr lang="en-US" altLang="en-US" sz="2800" b="1" dirty="0"/>
              <a:t>: Minimal inhibitory conc. ( MIC ) – Lowest conc. of a drug that ↓ bacterial growth .</a:t>
            </a:r>
          </a:p>
          <a:p>
            <a:pPr lvl="1" fontAlgn="base">
              <a:spcBef>
                <a:spcPct val="55000"/>
              </a:spcBef>
              <a:spcAft>
                <a:spcPct val="0"/>
              </a:spcAft>
              <a:buClr>
                <a:srgbClr val="EC5B12"/>
              </a:buClr>
              <a:defRPr/>
            </a:pPr>
            <a:r>
              <a:rPr lang="en-US" altLang="en-US" sz="3200" b="1" dirty="0" smtClean="0"/>
              <a:t>Measurement </a:t>
            </a:r>
            <a:r>
              <a:rPr lang="en-US" altLang="en-US" sz="3200" b="1" dirty="0"/>
              <a:t>of Drug Concentration in the Blood</a:t>
            </a:r>
          </a:p>
          <a:p>
            <a:pPr marL="457200" lvl="1" indent="0" fontAlgn="base">
              <a:spcBef>
                <a:spcPct val="55000"/>
              </a:spcBef>
              <a:spcAft>
                <a:spcPct val="0"/>
              </a:spcAft>
              <a:buClr>
                <a:srgbClr val="EC5B12"/>
              </a:buClr>
              <a:buNone/>
              <a:defRPr/>
            </a:pPr>
            <a:endParaRPr lang="en-US" altLang="en-US" sz="2800" b="1" dirty="0"/>
          </a:p>
          <a:p>
            <a:pPr lvl="1" fontAlgn="base">
              <a:spcBef>
                <a:spcPct val="55000"/>
              </a:spcBef>
              <a:spcAft>
                <a:spcPct val="0"/>
              </a:spcAft>
              <a:buClr>
                <a:srgbClr val="EC5B12"/>
              </a:buClr>
              <a:defRPr/>
            </a:pPr>
            <a:endParaRPr lang="en-US" altLang="en-US" sz="2800" b="1" dirty="0"/>
          </a:p>
          <a:p>
            <a:pPr lvl="1" fontAlgn="base">
              <a:spcBef>
                <a:spcPct val="55000"/>
              </a:spcBef>
              <a:spcAft>
                <a:spcPct val="0"/>
              </a:spcAft>
              <a:buClr>
                <a:srgbClr val="EC5B12"/>
              </a:buClr>
              <a:defRPr/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Clr>
                <a:srgbClr val="EC5B12"/>
              </a:buClr>
              <a:buNone/>
              <a:defRPr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82" y="4095482"/>
            <a:ext cx="2762518" cy="27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590" y="3013502"/>
            <a:ext cx="10005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THANK YOU</a:t>
            </a:r>
            <a:endParaRPr kumimoji="0" lang="en-US" sz="9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992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14" y="527403"/>
            <a:ext cx="1188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Antimicrobial chemotherapy </a:t>
            </a:r>
            <a:r>
              <a:rPr lang="en-US" sz="280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 the clinical application of antimicrobial agents to treat infectious disease.</a:t>
            </a:r>
          </a:p>
          <a:p>
            <a:endParaRPr lang="en-US" sz="280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There are five types of antimicrobial chemotherapy:</a:t>
            </a:r>
          </a:p>
          <a:p>
            <a:endParaRPr lang="en-US" sz="2800" b="1" dirty="0" smtClean="0"/>
          </a:p>
          <a:p>
            <a:r>
              <a:rPr lang="en-US" sz="2800" dirty="0" smtClean="0"/>
              <a:t>1. </a:t>
            </a:r>
            <a:r>
              <a:rPr lang="en-US" sz="2800" dirty="0" smtClean="0">
                <a:solidFill>
                  <a:srgbClr val="0070C0"/>
                </a:solidFill>
              </a:rPr>
              <a:t>Antibacterial chemotherapy</a:t>
            </a:r>
            <a:r>
              <a:rPr lang="en-US" sz="2800" dirty="0" smtClean="0"/>
              <a:t>, the use of antibacterial drugs to treat bacterial infections</a:t>
            </a:r>
          </a:p>
          <a:p>
            <a:r>
              <a:rPr lang="en-US" sz="2800" dirty="0" smtClean="0"/>
              <a:t>2. </a:t>
            </a:r>
            <a:r>
              <a:rPr lang="en-US" sz="2800" dirty="0" smtClean="0">
                <a:solidFill>
                  <a:srgbClr val="0070C0"/>
                </a:solidFill>
              </a:rPr>
              <a:t>Antifungal chemotherapy</a:t>
            </a:r>
            <a:r>
              <a:rPr lang="en-US" sz="2800" dirty="0" smtClean="0"/>
              <a:t>, the use of antifungal drugs to treat fungal infections</a:t>
            </a:r>
          </a:p>
          <a:p>
            <a:r>
              <a:rPr lang="en-US" sz="2800" dirty="0" smtClean="0"/>
              <a:t>3. </a:t>
            </a:r>
            <a:r>
              <a:rPr lang="en-US" sz="2800" dirty="0" smtClean="0">
                <a:solidFill>
                  <a:srgbClr val="0070C0"/>
                </a:solidFill>
              </a:rPr>
              <a:t>Anthelminthic chemotherapy</a:t>
            </a:r>
            <a:r>
              <a:rPr lang="en-US" sz="2800" dirty="0" smtClean="0"/>
              <a:t>, the use of </a:t>
            </a:r>
            <a:r>
              <a:rPr lang="en-US" sz="2800" dirty="0" err="1" smtClean="0"/>
              <a:t>antihelminthic</a:t>
            </a:r>
            <a:r>
              <a:rPr lang="en-US" sz="2800" dirty="0" smtClean="0"/>
              <a:t> drugs to treat worm infections</a:t>
            </a:r>
          </a:p>
          <a:p>
            <a:r>
              <a:rPr lang="en-US" sz="2800" dirty="0" smtClean="0"/>
              <a:t>4. </a:t>
            </a:r>
            <a:r>
              <a:rPr lang="en-US" sz="2800" dirty="0" smtClean="0">
                <a:solidFill>
                  <a:srgbClr val="0070C0"/>
                </a:solidFill>
              </a:rPr>
              <a:t>Antiprotozoal chemotherapy</a:t>
            </a:r>
            <a:r>
              <a:rPr lang="en-US" sz="2800" dirty="0" smtClean="0"/>
              <a:t>, the use of antiprotozoal drugs to treat protozoan infections</a:t>
            </a:r>
          </a:p>
          <a:p>
            <a:r>
              <a:rPr lang="en-US" sz="2800" dirty="0" smtClean="0"/>
              <a:t>5. </a:t>
            </a:r>
            <a:r>
              <a:rPr lang="en-US" sz="2800" dirty="0" smtClean="0">
                <a:solidFill>
                  <a:srgbClr val="0070C0"/>
                </a:solidFill>
              </a:rPr>
              <a:t>Antiviral chemotherapy</a:t>
            </a:r>
            <a:r>
              <a:rPr lang="en-US" sz="2800" dirty="0" smtClean="0"/>
              <a:t>, the use of antiviral drugs to treat 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63999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Terminology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1" y="1690688"/>
            <a:ext cx="10515600" cy="4980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• </a:t>
            </a:r>
            <a:r>
              <a:rPr lang="en-US" sz="3200" b="1" dirty="0" smtClean="0">
                <a:solidFill>
                  <a:srgbClr val="FF0000"/>
                </a:solidFill>
              </a:rPr>
              <a:t>Antimicrobial drugs</a:t>
            </a:r>
            <a:r>
              <a:rPr lang="en-US" sz="3200" dirty="0"/>
              <a:t> </a:t>
            </a:r>
            <a:r>
              <a:rPr lang="en-US" sz="3200" dirty="0" smtClean="0"/>
              <a:t>- Interfere with the growth of microbes within a host.</a:t>
            </a:r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b="1" dirty="0" smtClean="0">
                <a:solidFill>
                  <a:srgbClr val="FF0000"/>
                </a:solidFill>
              </a:rPr>
              <a:t>Antibiotic</a:t>
            </a:r>
            <a:r>
              <a:rPr lang="en-US" sz="3200" dirty="0" smtClean="0"/>
              <a:t> - Of biological origin. Produced by a microbe,  inhibits other microbes (penicillin). Can be modified to enhance efficacy (semisynthetic).</a:t>
            </a:r>
          </a:p>
          <a:p>
            <a:pPr marL="0" indent="0">
              <a:buNone/>
            </a:pPr>
            <a:r>
              <a:rPr lang="en-US" sz="3200" dirty="0" smtClean="0"/>
              <a:t>•</a:t>
            </a:r>
            <a:r>
              <a:rPr lang="en-US" sz="3200" b="1" dirty="0" smtClean="0">
                <a:solidFill>
                  <a:srgbClr val="FF0000"/>
                </a:solidFill>
              </a:rPr>
              <a:t> Chemotherapeutic agent</a:t>
            </a:r>
            <a:r>
              <a:rPr lang="en-US" sz="3200" dirty="0"/>
              <a:t> </a:t>
            </a:r>
            <a:r>
              <a:rPr lang="en-US" sz="3200" dirty="0" smtClean="0"/>
              <a:t>- Synthetic chemicals (Sulfa drugs).</a:t>
            </a:r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b="1" dirty="0" smtClean="0">
                <a:solidFill>
                  <a:srgbClr val="FF0000"/>
                </a:solidFill>
              </a:rPr>
              <a:t>Antiseptic</a:t>
            </a:r>
            <a:r>
              <a:rPr lang="en-US" sz="3200" dirty="0" smtClean="0"/>
              <a:t> – An agent used to inhibit or eliminate microbes on skin or other living tissue (alcohol, iodine, chlorhexidine)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• Disinfectant </a:t>
            </a:r>
            <a:r>
              <a:rPr lang="en-US" sz="3200" dirty="0" smtClean="0"/>
              <a:t>– An agent used to destroy microbes on inanimate objects (phenols, formaldehyde, chlorine)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412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7" y="1814712"/>
            <a:ext cx="11037194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lvl="0" indent="-250825" defTabSz="101917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The susceptibility of microbes to different antibiotics varies greatly</a:t>
            </a:r>
          </a:p>
          <a:p>
            <a:pPr marL="827088" lvl="1" indent="-317500" defTabSz="101917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Gram-positive and gram-negative bacteria vary in their sensitivity to antibiotics </a:t>
            </a:r>
          </a:p>
          <a:p>
            <a:pPr marL="827088" lvl="1" indent="-317500" defTabSz="101917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Broad-spectrum antibiotics are effective against both groups of bacteria</a:t>
            </a:r>
          </a:p>
        </p:txBody>
      </p:sp>
    </p:spTree>
    <p:extLst>
      <p:ext uri="{BB962C8B-B14F-4D97-AF65-F5344CB8AC3E}">
        <p14:creationId xmlns:p14="http://schemas.microsoft.com/office/powerpoint/2010/main" val="230838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5074"/>
          </a:xfrm>
        </p:spPr>
        <p:txBody>
          <a:bodyPr/>
          <a:lstStyle/>
          <a:p>
            <a:r>
              <a:rPr kumimoji="0" lang="en-US" alt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Features of Antimicrobial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66" y="1940664"/>
            <a:ext cx="11616743" cy="4666198"/>
          </a:xfrm>
        </p:spPr>
        <p:txBody>
          <a:bodyPr>
            <a:normAutofit/>
          </a:bodyPr>
          <a:lstStyle/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Selective toxicity: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Drug kills pathogens without damaging the host.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Therapeutic index: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ratio between toxic dose and therapeutic dose –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therapeutic index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less toxic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  <a:p>
            <a:pPr marL="342900" lvl="0" indent="-342900" algn="l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Antimicrobial action – 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Bacteriostatic vs. bactericidal</a:t>
            </a:r>
          </a:p>
          <a:p>
            <a:pPr marL="342900" lvl="0" indent="-342900" algn="l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Activity Spectrum –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Broad-spectrum vs. narrow- spectrum</a:t>
            </a:r>
          </a:p>
          <a:p>
            <a:pPr marL="342900" lvl="0" indent="-342900" algn="l" fontAlgn="base">
              <a:spcBef>
                <a:spcPct val="40000"/>
              </a:spcBef>
              <a:spcAft>
                <a:spcPct val="0"/>
              </a:spcAft>
              <a:buClr>
                <a:srgbClr val="EC5B12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Tissue distribution, metabolism, and excretion –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Unstable in acid; half-life duration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216025" y="67415"/>
            <a:ext cx="8683625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3177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3177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marL="23177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marL="23177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marL="23177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6889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11461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6033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206057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Action of Antimicrobial Drugs</a:t>
            </a:r>
          </a:p>
        </p:txBody>
      </p:sp>
      <p:pic>
        <p:nvPicPr>
          <p:cNvPr id="3" name="Picture 6" descr="figure_20_02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6" b="23384"/>
          <a:stretch>
            <a:fillRect/>
          </a:stretch>
        </p:blipFill>
        <p:spPr bwMode="auto">
          <a:xfrm>
            <a:off x="644525" y="736600"/>
            <a:ext cx="83788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Classification of Antibiotics</a:t>
            </a:r>
            <a:br>
              <a:rPr lang="en-US" sz="40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</a:br>
            <a:r>
              <a:rPr lang="en-US" sz="40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</a:rPr>
              <a:t>by Mechanism of Action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Inhibition of cell wall synthesis</a:t>
            </a:r>
          </a:p>
          <a:p>
            <a:pPr lvl="1">
              <a:defRPr/>
            </a:pPr>
            <a:r>
              <a:rPr lang="en-US" b="1" dirty="0"/>
              <a:t>Beta-lactam drugs</a:t>
            </a:r>
          </a:p>
          <a:p>
            <a:pPr lvl="2">
              <a:defRPr/>
            </a:pPr>
            <a:r>
              <a:rPr lang="en-US" b="1" dirty="0" err="1"/>
              <a:t>Penicillins</a:t>
            </a:r>
            <a:endParaRPr lang="en-US" b="1" dirty="0"/>
          </a:p>
          <a:p>
            <a:pPr lvl="2">
              <a:defRPr/>
            </a:pPr>
            <a:r>
              <a:rPr lang="en-US" b="1" dirty="0" err="1"/>
              <a:t>Cephalosporins</a:t>
            </a:r>
            <a:endParaRPr lang="en-US" b="1" dirty="0"/>
          </a:p>
          <a:p>
            <a:pPr lvl="2">
              <a:defRPr/>
            </a:pPr>
            <a:r>
              <a:rPr lang="en-US" b="1" dirty="0" err="1"/>
              <a:t>Carbapenems</a:t>
            </a:r>
            <a:endParaRPr lang="en-US" b="1" dirty="0"/>
          </a:p>
          <a:p>
            <a:pPr lvl="1">
              <a:defRPr/>
            </a:pPr>
            <a:r>
              <a:rPr lang="en-US" b="1" dirty="0"/>
              <a:t>The others</a:t>
            </a:r>
          </a:p>
          <a:p>
            <a:pPr lvl="2">
              <a:defRPr/>
            </a:pPr>
            <a:r>
              <a:rPr lang="en-US" b="1" dirty="0" err="1"/>
              <a:t>Cycloserine</a:t>
            </a:r>
            <a:endParaRPr lang="en-US" b="1" dirty="0"/>
          </a:p>
          <a:p>
            <a:pPr lvl="2">
              <a:defRPr/>
            </a:pPr>
            <a:r>
              <a:rPr lang="en-US" b="1" dirty="0"/>
              <a:t>Vancomycin</a:t>
            </a:r>
          </a:p>
          <a:p>
            <a:pPr lvl="2">
              <a:defRPr/>
            </a:pPr>
            <a:r>
              <a:rPr lang="en-US" b="1" dirty="0"/>
              <a:t>bacitracin</a:t>
            </a:r>
          </a:p>
          <a:p>
            <a:pPr lvl="2">
              <a:defRPr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9" y="2356834"/>
            <a:ext cx="7688687" cy="4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Antibacterial mechanism of  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β</a:t>
            </a:r>
            <a:r>
              <a:rPr lang="hr-H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-lactams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979" y="1539076"/>
            <a:ext cx="6950042" cy="3779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29" y="2212828"/>
            <a:ext cx="981541" cy="45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29" y="3765876"/>
            <a:ext cx="981541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891</Words>
  <Application>Microsoft Office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Book Antiqua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Antimicrobial chemotherapy</vt:lpstr>
      <vt:lpstr>PowerPoint Presentation</vt:lpstr>
      <vt:lpstr>PowerPoint Presentation</vt:lpstr>
      <vt:lpstr>Terminology</vt:lpstr>
      <vt:lpstr>PowerPoint Presentation</vt:lpstr>
      <vt:lpstr>Features of Antimicrobial Drugs</vt:lpstr>
      <vt:lpstr>PowerPoint Presentation</vt:lpstr>
      <vt:lpstr>Classification of Antibiotics by Mechanism of Action</vt:lpstr>
      <vt:lpstr>Antibacterial mechanism of  β-lactams</vt:lpstr>
      <vt:lpstr>PowerPoint Presentation</vt:lpstr>
      <vt:lpstr>PowerPoint Presentation</vt:lpstr>
      <vt:lpstr>-Lactam Antibiotics: Penicillins and Cephalosporins</vt:lpstr>
      <vt:lpstr>Antibacterial Antibiotics Inhibitors of Cell Wall Synthesis: Penicillin</vt:lpstr>
      <vt:lpstr>Penicillinase (β-lactamase): bacterial enzyme that destroys natural penicillins Penicillinase resistant penicillins: methicilin replaced by oxacilin and nafcilin due to MRSA Extended-spectrum penicilins: Ampicilin, amoxicilin;  new: carboxypenicilins and ureidopenicillins (also good against P. aeruginosa) </vt:lpstr>
      <vt:lpstr>Cephalosporins</vt:lpstr>
      <vt:lpstr>Cephalosporins cont.</vt:lpstr>
      <vt:lpstr>Vancomycin</vt:lpstr>
      <vt:lpstr>Antibiotics from Prokaryotes</vt:lpstr>
      <vt:lpstr>Antibiotics from Prokaryotes, cont.</vt:lpstr>
      <vt:lpstr>Antifungal Drugs</vt:lpstr>
      <vt:lpstr>Antiviral Drugs</vt:lpstr>
      <vt:lpstr>Antiprotozoan and Antihelminthic Drugs</vt:lpstr>
      <vt:lpstr>Antibiotic Assays to Guide Chemotherapy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chemotherapy</dc:title>
  <dc:creator>All2019</dc:creator>
  <cp:lastModifiedBy>All2019</cp:lastModifiedBy>
  <cp:revision>8</cp:revision>
  <dcterms:created xsi:type="dcterms:W3CDTF">2020-01-10T16:53:47Z</dcterms:created>
  <dcterms:modified xsi:type="dcterms:W3CDTF">2022-11-02T19:51:45Z</dcterms:modified>
</cp:coreProperties>
</file>